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2"/>
  </p:notesMasterIdLst>
  <p:sldIdLst>
    <p:sldId id="256" r:id="rId2"/>
    <p:sldId id="431" r:id="rId3"/>
    <p:sldId id="264" r:id="rId4"/>
    <p:sldId id="430" r:id="rId5"/>
    <p:sldId id="383" r:id="rId6"/>
    <p:sldId id="389" r:id="rId7"/>
    <p:sldId id="407" r:id="rId8"/>
    <p:sldId id="388" r:id="rId9"/>
    <p:sldId id="385" r:id="rId10"/>
    <p:sldId id="391" r:id="rId11"/>
    <p:sldId id="393" r:id="rId12"/>
    <p:sldId id="399" r:id="rId13"/>
    <p:sldId id="400" r:id="rId14"/>
    <p:sldId id="401" r:id="rId15"/>
    <p:sldId id="402" r:id="rId16"/>
    <p:sldId id="403" r:id="rId17"/>
    <p:sldId id="404" r:id="rId18"/>
    <p:sldId id="398" r:id="rId19"/>
    <p:sldId id="394" r:id="rId20"/>
    <p:sldId id="412" r:id="rId21"/>
    <p:sldId id="413" r:id="rId22"/>
    <p:sldId id="429" r:id="rId23"/>
    <p:sldId id="408" r:id="rId24"/>
    <p:sldId id="397" r:id="rId25"/>
    <p:sldId id="395" r:id="rId26"/>
    <p:sldId id="446" r:id="rId27"/>
    <p:sldId id="392" r:id="rId28"/>
    <p:sldId id="405" r:id="rId29"/>
    <p:sldId id="390" r:id="rId30"/>
    <p:sldId id="406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09" r:id="rId42"/>
    <p:sldId id="410" r:id="rId43"/>
    <p:sldId id="443" r:id="rId44"/>
    <p:sldId id="445" r:id="rId45"/>
    <p:sldId id="428" r:id="rId46"/>
    <p:sldId id="387" r:id="rId47"/>
    <p:sldId id="414" r:id="rId48"/>
    <p:sldId id="417" r:id="rId49"/>
    <p:sldId id="411" r:id="rId50"/>
    <p:sldId id="418" r:id="rId51"/>
    <p:sldId id="421" r:id="rId52"/>
    <p:sldId id="419" r:id="rId53"/>
    <p:sldId id="420" r:id="rId54"/>
    <p:sldId id="423" r:id="rId55"/>
    <p:sldId id="422" r:id="rId56"/>
    <p:sldId id="426" r:id="rId57"/>
    <p:sldId id="425" r:id="rId58"/>
    <p:sldId id="427" r:id="rId59"/>
    <p:sldId id="442" r:id="rId60"/>
    <p:sldId id="3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1"/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8"/>
            <p14:sldId id="394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446"/>
            <p14:sldId id="392"/>
            <p14:sldId id="405"/>
            <p14:sldId id="390"/>
            <p14:sldId id="40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09"/>
            <p14:sldId id="410"/>
            <p14:sldId id="443"/>
            <p14:sldId id="445"/>
          </p14:sldIdLst>
        </p14:section>
        <p14:section name="nRF ADC" id="{582C6482-DDA6-4710-9AE7-F3D974B1669A}">
          <p14:sldIdLst>
            <p14:sldId id="428"/>
            <p14:sldId id="387"/>
            <p14:sldId id="414"/>
            <p14:sldId id="417"/>
            <p14:sldId id="411"/>
            <p14:sldId id="418"/>
            <p14:sldId id="421"/>
            <p14:sldId id="419"/>
            <p14:sldId id="420"/>
            <p14:sldId id="423"/>
            <p14:sldId id="422"/>
            <p14:sldId id="426"/>
            <p14:sldId id="425"/>
            <p14:sldId id="427"/>
            <p14:sldId id="442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20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nics.stackexchange.com/questions/286949/what-value-to-use-to-convert-adc-value-to-voltag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964504"/>
          </a:xfrm>
        </p:spPr>
        <p:txBody>
          <a:bodyPr>
            <a:normAutofit/>
          </a:bodyPr>
          <a:lstStyle/>
          <a:p>
            <a:r>
              <a:rPr lang="en-US" dirty="0"/>
              <a:t>Reference: one of two analog inputs or selection of VDD * N/16</a:t>
            </a:r>
          </a:p>
          <a:p>
            <a:pPr lvl="1"/>
            <a:r>
              <a:rPr lang="en-US" dirty="0"/>
              <a:t>VDD: Input voltage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 startup time)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E236-F4CF-47CE-BC51-F7793FAE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C3D8-0E6F-4191-ACC7-AAA8588F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 are due tonight!</a:t>
            </a:r>
          </a:p>
          <a:p>
            <a:pPr lvl="1"/>
            <a:r>
              <a:rPr lang="en-US" dirty="0"/>
              <a:t>Plan is to get you project proposal feedback over the next several days</a:t>
            </a:r>
          </a:p>
          <a:p>
            <a:pPr lvl="1"/>
            <a:r>
              <a:rPr lang="en-US" dirty="0"/>
              <a:t>18 out of 60 students submitted already (7 groups)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to answer the post-lab questions on Canvas!</a:t>
            </a:r>
          </a:p>
          <a:p>
            <a:pPr lvl="1"/>
            <a:r>
              <a:rPr lang="en-US" dirty="0"/>
              <a:t>You can do them late if you forget, but don’t forget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846A-1FF4-4B38-B8E6-2A228F54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D2E5-A6E6-AE79-49D0-DDA7893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shouldn’t that range have a -1 somewhere?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5FD4-19B1-0025-5A1D-BF27E757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TLDR: no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https://electronics.stackexchange.com/questions/286949/what-value-to-use-to-convert-adc-value-to-voltage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bit pattern represents a range of analog values</a:t>
            </a:r>
          </a:p>
          <a:p>
            <a:pPr lvl="1"/>
            <a:r>
              <a:rPr lang="en-US" dirty="0"/>
              <a:t>Using 2</a:t>
            </a:r>
            <a:r>
              <a:rPr lang="en-US" baseline="30000" dirty="0"/>
              <a:t>Resolution</a:t>
            </a:r>
            <a:r>
              <a:rPr lang="en-US" dirty="0"/>
              <a:t> minimizes the error for each bit within that range</a:t>
            </a:r>
          </a:p>
          <a:p>
            <a:endParaRPr lang="en-US" dirty="0"/>
          </a:p>
          <a:p>
            <a:r>
              <a:rPr lang="en-US" dirty="0"/>
              <a:t>Alternative important point:</a:t>
            </a:r>
          </a:p>
          <a:p>
            <a:pPr lvl="1"/>
            <a:r>
              <a:rPr lang="en-US" dirty="0"/>
              <a:t>The error in an ADC will be +/- at least one bit anyways, so this doesn’t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8AA7-F9AF-D40A-CE25-7DE0E2C4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 Binary Search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4-bit ADC with an input signal V</a:t>
            </a:r>
            <a:r>
              <a:rPr lang="en-US" baseline="-25000" dirty="0"/>
              <a:t>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2596896" y="2097024"/>
              <a:ext cx="297484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487168" y="4652890"/>
              <a:ext cx="330153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u="sng" dirty="0"/>
              <a:t>?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169920" y="2097024"/>
              <a:ext cx="240182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523744" y="4652890"/>
              <a:ext cx="326496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2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316224" y="2097024"/>
              <a:ext cx="2255520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u="sng" dirty="0"/>
              <a:t>?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962400" y="2097024"/>
              <a:ext cx="160934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set that bit to one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072128" y="2097024"/>
              <a:ext cx="14996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17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u="sng" dirty="0"/>
              <a:t>?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681728" y="2097024"/>
              <a:ext cx="8900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98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767072" y="2097024"/>
              <a:ext cx="804672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34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u="sng" dirty="0"/>
              <a:t>?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5401056" y="2097024"/>
              <a:ext cx="17068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514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bit is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58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Output is 5/16 V</a:t>
            </a:r>
            <a:r>
              <a:rPr lang="en-US" baseline="-25000" dirty="0"/>
              <a:t>REF</a:t>
            </a:r>
            <a:r>
              <a:rPr lang="en-US" dirty="0"/>
              <a:t> (0b0101)</a:t>
            </a:r>
            <a:endParaRPr lang="en-US" baseline="-25000" dirty="0"/>
          </a:p>
          <a:p>
            <a:pPr lvl="1"/>
            <a:r>
              <a:rPr lang="en-US" dirty="0"/>
              <a:t>Slight underestimate of the real value, but as close as we can get</a:t>
            </a:r>
          </a:p>
          <a:p>
            <a:pPr lvl="1"/>
            <a:r>
              <a:rPr lang="en-US" dirty="0"/>
              <a:t>More bits would get us even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78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789041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in ADC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microcontrollers land on successive-approximation designs</a:t>
            </a:r>
          </a:p>
          <a:p>
            <a:pPr lvl="1"/>
            <a:r>
              <a:rPr lang="en-US" dirty="0"/>
              <a:t>The slowdown isn’t an issue for slowly changing signals</a:t>
            </a:r>
          </a:p>
          <a:p>
            <a:pPr lvl="1"/>
            <a:r>
              <a:rPr lang="en-US" dirty="0"/>
              <a:t>Quickly changing signals probably need special hardware anyways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  <a:p>
            <a:endParaRPr lang="en-US" dirty="0"/>
          </a:p>
          <a:p>
            <a:pPr lvl="1"/>
            <a:r>
              <a:rPr lang="en-US" dirty="0"/>
              <a:t>Resolution requirement depends on signal being sensed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2"/>
            <a:r>
              <a:rPr lang="en-US" dirty="0"/>
              <a:t>Difference between 30.001℃ and 30.002℃ is usually irrelevant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Microphone might though!</a:t>
            </a:r>
          </a:p>
          <a:p>
            <a:pPr lvl="2"/>
            <a:r>
              <a:rPr lang="en-US" dirty="0"/>
              <a:t>Differences are audible until they are small enough</a:t>
            </a:r>
          </a:p>
          <a:p>
            <a:pPr lvl="2"/>
            <a:r>
              <a:rPr lang="en-US" dirty="0"/>
              <a:t>16-bit or 24-bit tend to be common choices for audio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1AACB-58AB-4E28-981B-B71638BF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04" y="1120775"/>
            <a:ext cx="9361493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28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80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51D71-63CF-4697-BC1B-7E711E68DB8F}"/>
              </a:ext>
            </a:extLst>
          </p:cNvPr>
          <p:cNvSpPr/>
          <p:nvPr/>
        </p:nvSpPr>
        <p:spPr>
          <a:xfrm>
            <a:off x="2017314" y="996839"/>
            <a:ext cx="4653004" cy="8697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CA8D7571-6552-44AA-BAD5-07FA2112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5488405" cy="2283109"/>
          </a:xfrm>
        </p:spPr>
        <p:txBody>
          <a:bodyPr>
            <a:noAutofit/>
          </a:bodyPr>
          <a:lstStyle/>
          <a:p>
            <a:r>
              <a:rPr lang="en-US" sz="2400" dirty="0"/>
              <a:t>8 different </a:t>
            </a:r>
            <a:r>
              <a:rPr lang="en-US" sz="2400" i="1" dirty="0"/>
              <a:t>channel</a:t>
            </a:r>
            <a:br>
              <a:rPr lang="en-US" sz="2400" i="1" dirty="0"/>
            </a:br>
            <a:r>
              <a:rPr lang="en-US" sz="2400" dirty="0"/>
              <a:t>configurations</a:t>
            </a:r>
          </a:p>
          <a:p>
            <a:pPr lvl="1"/>
            <a:r>
              <a:rPr lang="en-US" sz="2000" dirty="0"/>
              <a:t>Only one at a time</a:t>
            </a:r>
          </a:p>
          <a:p>
            <a:pPr lvl="1"/>
            <a:r>
              <a:rPr lang="en-US" sz="2000" dirty="0"/>
              <a:t>Samples each,</a:t>
            </a:r>
            <a:br>
              <a:rPr lang="en-US" sz="2000" dirty="0"/>
            </a:br>
            <a:r>
              <a:rPr lang="en-US" sz="2000" dirty="0"/>
              <a:t>one after the other</a:t>
            </a:r>
          </a:p>
          <a:p>
            <a:pPr lvl="1"/>
            <a:endParaRPr lang="en-US" sz="2000" dirty="0"/>
          </a:p>
          <a:p>
            <a:r>
              <a:rPr lang="en-US" sz="2400" dirty="0"/>
              <a:t>Essentially virtualization in hardware!</a:t>
            </a:r>
          </a:p>
        </p:txBody>
      </p:sp>
    </p:spTree>
    <p:extLst>
      <p:ext uri="{BB962C8B-B14F-4D97-AF65-F5344CB8AC3E}">
        <p14:creationId xmlns:p14="http://schemas.microsoft.com/office/powerpoint/2010/main" val="1315791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Longer sampling time is important</a:t>
            </a:r>
            <a:br>
              <a:rPr lang="en-US" dirty="0"/>
            </a:br>
            <a:r>
              <a:rPr lang="en-US" dirty="0"/>
              <a:t>for very low-current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67F5B-9577-4C73-BACD-F1F18B1C5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1703540" y="1853852"/>
            <a:ext cx="1941534" cy="18412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Input from analog pin (or VDD)</a:t>
            </a:r>
          </a:p>
        </p:txBody>
      </p:sp>
    </p:spTree>
    <p:extLst>
      <p:ext uri="{BB962C8B-B14F-4D97-AF65-F5344CB8AC3E}">
        <p14:creationId xmlns:p14="http://schemas.microsoft.com/office/powerpoint/2010/main" val="1946838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E6FF76-9B5F-47D9-A83D-D433C407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2AD72-4443-4164-B442-5CCE848E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147241-52E5-4B77-BABD-EDABADF033BD}"/>
              </a:ext>
            </a:extLst>
          </p:cNvPr>
          <p:cNvGrpSpPr/>
          <p:nvPr/>
        </p:nvGrpSpPr>
        <p:grpSpPr>
          <a:xfrm>
            <a:off x="899882" y="792296"/>
            <a:ext cx="10388224" cy="5686159"/>
            <a:chOff x="270316" y="0"/>
            <a:chExt cx="11651367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3FE0FE-261B-4997-A5D3-D53636C25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16" y="0"/>
              <a:ext cx="11651367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CF4BD-0D11-4EA6-A573-03F3B683E3F3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6005780-DD02-4B41-AC84-34B4E556E028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58FF90-68FF-4052-85BE-11EE05C6EB16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6691F-9AAD-4EA5-8E07-4391AEE25879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</p:spTree>
    <p:extLst>
      <p:ext uri="{BB962C8B-B14F-4D97-AF65-F5344CB8AC3E}">
        <p14:creationId xmlns:p14="http://schemas.microsoft.com/office/powerpoint/2010/main" val="2486550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4849014" y="4788122"/>
            <a:ext cx="2428607" cy="7358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Maximum voltage range</a:t>
            </a:r>
          </a:p>
          <a:p>
            <a:pPr lvl="1"/>
            <a:r>
              <a:rPr lang="en-US" dirty="0"/>
              <a:t>VDD or Reference</a:t>
            </a:r>
          </a:p>
        </p:txBody>
      </p:sp>
    </p:spTree>
    <p:extLst>
      <p:ext uri="{BB962C8B-B14F-4D97-AF65-F5344CB8AC3E}">
        <p14:creationId xmlns:p14="http://schemas.microsoft.com/office/powerpoint/2010/main" val="697098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most people use the SAADC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9B1DA8-F1B1-4C53-95C7-343FA0B1FBED}"/>
              </a:ext>
            </a:extLst>
          </p:cNvPr>
          <p:cNvGrpSpPr/>
          <p:nvPr/>
        </p:nvGrpSpPr>
        <p:grpSpPr>
          <a:xfrm>
            <a:off x="1762704" y="1120775"/>
            <a:ext cx="9361493" cy="5029199"/>
            <a:chOff x="1413247" y="1143001"/>
            <a:chExt cx="9361493" cy="5029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B41AACB-58AB-4E28-981B-B71638BF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3247" y="1143001"/>
              <a:ext cx="9361493" cy="502919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56A5D8-E15D-43FB-B220-05B511C618C7}"/>
                </a:ext>
              </a:extLst>
            </p:cNvPr>
            <p:cNvSpPr/>
            <p:nvPr/>
          </p:nvSpPr>
          <p:spPr>
            <a:xfrm>
              <a:off x="1413247" y="3657600"/>
              <a:ext cx="1931202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B9AB9-15D0-4BB8-A088-F94D8F598C22}"/>
                </a:ext>
              </a:extLst>
            </p:cNvPr>
            <p:cNvSpPr/>
            <p:nvPr/>
          </p:nvSpPr>
          <p:spPr>
            <a:xfrm>
              <a:off x="4310050" y="2620766"/>
              <a:ext cx="689922" cy="2051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14108-D282-4B80-86A9-917101D56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43" r="84441" b="6418"/>
            <a:stretch/>
          </p:blipFill>
          <p:spPr>
            <a:xfrm>
              <a:off x="4424021" y="4143982"/>
              <a:ext cx="585476" cy="60125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39639A-35F3-4F52-A330-71EE5EF10061}"/>
                </a:ext>
              </a:extLst>
            </p:cNvPr>
            <p:cNvCxnSpPr>
              <a:cxnSpLocks/>
            </p:cNvCxnSpPr>
            <p:nvPr/>
          </p:nvCxnSpPr>
          <p:spPr>
            <a:xfrm>
              <a:off x="4305288" y="3165464"/>
              <a:ext cx="695337" cy="135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F1EA75-EAC5-4130-AF67-138F75B81B09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75" y="4149725"/>
              <a:ext cx="52785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A0E890-DD61-4177-A001-FCE87130CD21}"/>
                </a:ext>
              </a:extLst>
            </p:cNvPr>
            <p:cNvSpPr/>
            <p:nvPr/>
          </p:nvSpPr>
          <p:spPr>
            <a:xfrm>
              <a:off x="3286126" y="3889091"/>
              <a:ext cx="927098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219141-5777-4F94-9525-B82C7D211885}"/>
                </a:ext>
              </a:extLst>
            </p:cNvPr>
            <p:cNvSpPr/>
            <p:nvPr/>
          </p:nvSpPr>
          <p:spPr>
            <a:xfrm>
              <a:off x="4221956" y="3984341"/>
              <a:ext cx="99219" cy="387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1FBD908-07A1-4CB3-8637-3E473BEC689F}"/>
              </a:ext>
            </a:extLst>
          </p:cNvPr>
          <p:cNvSpPr/>
          <p:nvPr/>
        </p:nvSpPr>
        <p:spPr>
          <a:xfrm>
            <a:off x="7454722" y="2230616"/>
            <a:ext cx="3757569" cy="26795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8CCE75B9-7E33-484F-B41A-C55C773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889091"/>
            <a:ext cx="3285021" cy="2283109"/>
          </a:xfrm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pPr lvl="1"/>
            <a:r>
              <a:rPr lang="en-US" dirty="0"/>
              <a:t>Writes results directly to memory</a:t>
            </a:r>
          </a:p>
        </p:txBody>
      </p:sp>
    </p:spTree>
    <p:extLst>
      <p:ext uri="{BB962C8B-B14F-4D97-AF65-F5344CB8AC3E}">
        <p14:creationId xmlns:p14="http://schemas.microsoft.com/office/powerpoint/2010/main" val="1261386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15CA-D722-4192-B3DE-58BF5DC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4665F-1BA0-4B29-A40C-DFD4337A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91C4-2027-4E99-BB98-6B061573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81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E7BF2-4F09-43B5-89EF-F07A0AF2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5F86-6B1A-44F3-BDB7-2B053BBF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FB67-1837-4046-A842-F6528608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10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4B7C-B567-4C15-8688-A427A407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limit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74E30-AA41-4EA1-8F78-93C92E11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to above High or below Low</a:t>
            </a:r>
          </a:p>
          <a:p>
            <a:pPr lvl="1"/>
            <a:r>
              <a:rPr lang="en-US" dirty="0"/>
              <a:t>Events can be ignored if unnecessary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2088-4B43-4C82-9818-ED70E55A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5C995C-33F3-402A-9862-F7BC4708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11B3-1B76-4BC5-958C-968F4822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4C56C-B8B5-4977-9B17-4B05635B0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7863-A14E-4DE9-8781-0E56FCDF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08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2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CBF-B64C-4A65-B06F-81243230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3150-9EE4-42B0-B4BA-B90AC6593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  (64000 samples in RAM)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ED5DE-C74C-4248-AACE-C95CFC69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7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A few internal voltages</a:t>
            </a:r>
          </a:p>
          <a:p>
            <a:pPr lvl="1"/>
            <a:r>
              <a:rPr lang="en-US" dirty="0"/>
              <a:t>Usually also allows external references from input pins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934</TotalTime>
  <Words>1846</Words>
  <Application>Microsoft Office PowerPoint</Application>
  <PresentationFormat>Widescreen</PresentationFormat>
  <Paragraphs>403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Cambria Math</vt:lpstr>
      <vt:lpstr>Tahoma</vt:lpstr>
      <vt:lpstr>Class Slides</vt:lpstr>
      <vt:lpstr>Lecture 08 Analog Input</vt:lpstr>
      <vt:lpstr>Administrivia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Break + Question: Internal reference voltages</vt:lpstr>
      <vt:lpstr>Break + Question: Internal reference voltages</vt:lpstr>
      <vt:lpstr>Outline</vt:lpstr>
      <vt:lpstr>Interacting with analog signals</vt:lpstr>
      <vt:lpstr>Quantization</vt:lpstr>
      <vt:lpstr>Translating voltage and ADC counts</vt:lpstr>
      <vt:lpstr>Wait, shouldn’t that range have a -1 somewhere?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Tradeoffs in ADC design</vt:lpstr>
      <vt:lpstr>Break + Critical Thinking</vt:lpstr>
      <vt:lpstr>Break + Critical Thinking</vt:lpstr>
      <vt:lpstr>Outline</vt:lpstr>
      <vt:lpstr>nRF SAADC (Successive Approximation ADC)</vt:lpstr>
      <vt:lpstr>How most people use the SAADC</vt:lpstr>
      <vt:lpstr>How most people use the SAADC</vt:lpstr>
      <vt:lpstr>SAADC Resolution and Sampling</vt:lpstr>
      <vt:lpstr>How most people use the SAADC</vt:lpstr>
      <vt:lpstr>Analog inputs on the Microbit</vt:lpstr>
      <vt:lpstr>How most people use the SAADC</vt:lpstr>
      <vt:lpstr>How most people use the SAADC</vt:lpstr>
      <vt:lpstr>Triggering sample collection</vt:lpstr>
      <vt:lpstr>EasyDMA on the SAADC</vt:lpstr>
      <vt:lpstr>Event limit monitoring</vt:lpstr>
      <vt:lpstr>Temperature sensitivity</vt:lpstr>
      <vt:lpstr>Design question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51</cp:revision>
  <dcterms:created xsi:type="dcterms:W3CDTF">2021-04-21T02:34:19Z</dcterms:created>
  <dcterms:modified xsi:type="dcterms:W3CDTF">2023-10-12T20:19:57Z</dcterms:modified>
</cp:coreProperties>
</file>